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7"/>
  </p:notesMasterIdLst>
  <p:sldIdLst>
    <p:sldId id="540" r:id="rId3"/>
    <p:sldId id="574" r:id="rId4"/>
    <p:sldId id="556" r:id="rId5"/>
    <p:sldId id="573" r:id="rId6"/>
    <p:sldId id="541" r:id="rId7"/>
    <p:sldId id="542" r:id="rId8"/>
    <p:sldId id="543" r:id="rId9"/>
    <p:sldId id="545" r:id="rId10"/>
    <p:sldId id="546" r:id="rId11"/>
    <p:sldId id="547" r:id="rId12"/>
    <p:sldId id="548" r:id="rId13"/>
    <p:sldId id="549" r:id="rId14"/>
    <p:sldId id="555" r:id="rId15"/>
    <p:sldId id="551" r:id="rId16"/>
    <p:sldId id="550" r:id="rId17"/>
    <p:sldId id="554" r:id="rId18"/>
    <p:sldId id="552" r:id="rId19"/>
    <p:sldId id="553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69" r:id="rId33"/>
    <p:sldId id="570" r:id="rId34"/>
    <p:sldId id="571" r:id="rId35"/>
    <p:sldId id="572" r:id="rId36"/>
  </p:sldIdLst>
  <p:sldSz cx="9144000" cy="6858000" type="screen4x3"/>
  <p:notesSz cx="6858000" cy="9144000"/>
  <p:custDataLst>
    <p:tags r:id="rId3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11" d="100"/>
          <a:sy n="111" d="100"/>
        </p:scale>
        <p:origin x="414" y="10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kababisong.org/gcp-ml-seminar/tensorflow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tensorflow.org/api_docs/python/tf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tensorflow.org/version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8540" y="2000273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기반 </a:t>
            </a:r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딥러닝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2635" y="4521184"/>
            <a:ext cx="34676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컴퓨터정보공학과</a:t>
            </a:r>
            <a:endParaRPr lang="en-US" altLang="ko-KR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강 환수 교수</a:t>
            </a:r>
            <a:endParaRPr lang="en-US" altLang="ko-KR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3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 주피터 커널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자동으로 </a:t>
            </a:r>
            <a:r>
              <a:rPr lang="ko-KR" altLang="en-US" dirty="0"/>
              <a:t>인식하는 </a:t>
            </a:r>
            <a:r>
              <a:rPr lang="en-US" altLang="ko-KR" dirty="0"/>
              <a:t>kernel </a:t>
            </a:r>
            <a:r>
              <a:rPr lang="ko-KR" altLang="en-US" dirty="0"/>
              <a:t>외에 새로 </a:t>
            </a:r>
            <a:r>
              <a:rPr lang="en-US" altLang="ko-KR" dirty="0"/>
              <a:t>kernel</a:t>
            </a:r>
            <a:r>
              <a:rPr lang="ko-KR" altLang="en-US" dirty="0"/>
              <a:t>을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</a:t>
            </a:r>
            <a:r>
              <a:rPr lang="ko-KR" altLang="en-US" dirty="0"/>
              <a:t>환경에서도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매번 </a:t>
            </a:r>
            <a:r>
              <a:rPr lang="ko-KR" altLang="en-US" dirty="0"/>
              <a:t>다른 </a:t>
            </a:r>
            <a:r>
              <a:rPr lang="ko-KR" altLang="en-US" dirty="0" err="1"/>
              <a:t>가상환경의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을 사용하기 위해 환경을 </a:t>
            </a:r>
            <a:r>
              <a:rPr lang="ko-KR" altLang="en-US" dirty="0" smtClean="0"/>
              <a:t>옮겨 다닐 </a:t>
            </a:r>
            <a:r>
              <a:rPr lang="ko-KR" altLang="en-US" dirty="0"/>
              <a:t>필요 </a:t>
            </a:r>
            <a:r>
              <a:rPr lang="ko-KR" altLang="en-US" dirty="0" smtClean="0"/>
              <a:t>없이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다중 커널을 </a:t>
            </a:r>
            <a:r>
              <a:rPr lang="ko-KR" altLang="en-US" dirty="0"/>
              <a:t>설정하면 하나의 가상환경에서 모두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45" y="3127362"/>
            <a:ext cx="5904089" cy="28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7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커널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8756613" cy="5151503"/>
          </a:xfrm>
        </p:spPr>
        <p:txBody>
          <a:bodyPr/>
          <a:lstStyle/>
          <a:p>
            <a:r>
              <a:rPr lang="ko-KR" altLang="en-US" dirty="0" smtClean="0"/>
              <a:t>주피터 커널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en-US" altLang="ko-KR" dirty="0" err="1"/>
              <a:t>kernelspec</a:t>
            </a:r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</a:p>
          <a:p>
            <a:r>
              <a:rPr lang="ko-KR" altLang="en-US" dirty="0" err="1" smtClean="0"/>
              <a:t>가상환경에</a:t>
            </a:r>
            <a:r>
              <a:rPr lang="ko-KR" altLang="en-US" dirty="0" smtClean="0"/>
              <a:t> 주피터 커널 생성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–m </a:t>
            </a:r>
            <a:r>
              <a:rPr lang="en-US" altLang="ko-KR" dirty="0" err="1" smtClean="0"/>
              <a:t>ipykernel</a:t>
            </a:r>
            <a:r>
              <a:rPr lang="en-US" altLang="ko-KR" dirty="0" smtClean="0"/>
              <a:t> install --user --name </a:t>
            </a:r>
            <a:r>
              <a:rPr lang="ko-KR" altLang="en-US" dirty="0" err="1" smtClean="0"/>
              <a:t>커널이름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--display-name  </a:t>
            </a:r>
            <a:r>
              <a:rPr lang="ko-KR" altLang="en-US" dirty="0" smtClean="0"/>
              <a:t>주피터화면이름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ipython</a:t>
            </a:r>
            <a:r>
              <a:rPr lang="en-US" altLang="ko-KR" dirty="0" smtClean="0"/>
              <a:t> </a:t>
            </a:r>
            <a:r>
              <a:rPr lang="en-US" altLang="ko-KR" dirty="0"/>
              <a:t>kernel install --user --name </a:t>
            </a:r>
            <a:r>
              <a:rPr lang="ko-KR" altLang="en-US" dirty="0" err="1" smtClean="0"/>
              <a:t>커널이름</a:t>
            </a:r>
            <a:r>
              <a:rPr lang="ko-KR" altLang="en-US" dirty="0" smtClean="0"/>
              <a:t> </a:t>
            </a:r>
            <a:r>
              <a:rPr lang="en-US" altLang="ko-KR" dirty="0"/>
              <a:t>--display-name </a:t>
            </a:r>
            <a:r>
              <a:rPr lang="ko-KR" altLang="en-US" dirty="0"/>
              <a:t>주피터화면이름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5" y="2980446"/>
            <a:ext cx="7599363" cy="33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커널 삭제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삭제</a:t>
            </a:r>
            <a:endParaRPr lang="en-US" altLang="ko-KR" dirty="0"/>
          </a:p>
          <a:p>
            <a:pPr lvl="1"/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err="1"/>
              <a:t>kernelspec</a:t>
            </a:r>
            <a:r>
              <a:rPr lang="en-US" altLang="ko-KR" dirty="0"/>
              <a:t> uninstall kernel</a:t>
            </a:r>
            <a:r>
              <a:rPr lang="ko-KR" altLang="en-US" dirty="0"/>
              <a:t>명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74" y="2053519"/>
            <a:ext cx="7054145" cy="397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9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커널 삭제 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커널 </a:t>
            </a:r>
            <a:r>
              <a:rPr lang="en-US" altLang="ko-KR" dirty="0" err="1" smtClean="0"/>
              <a:t>mydnn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4703" y="1834040"/>
            <a:ext cx="823543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(</a:t>
            </a:r>
            <a:r>
              <a:rPr lang="ko-KR" altLang="en-US" sz="1200" dirty="0" err="1"/>
              <a:t>mydnn</a:t>
            </a:r>
            <a:r>
              <a:rPr lang="ko-KR" altLang="en-US" sz="1200" dirty="0"/>
              <a:t>) C:\[Kang]\OneDrive - 동양미래대학\[20~21 이공계 사업]\[이공계 전문기술연수 코드]&gt;</a:t>
            </a:r>
            <a:r>
              <a:rPr lang="ko-KR" altLang="en-US" sz="1200" dirty="0" err="1">
                <a:solidFill>
                  <a:schemeClr val="accent2"/>
                </a:solidFill>
              </a:rPr>
              <a:t>jupyter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ko-KR" altLang="en-US" sz="1200" dirty="0" err="1">
                <a:solidFill>
                  <a:schemeClr val="accent2"/>
                </a:solidFill>
              </a:rPr>
              <a:t>kernel</a:t>
            </a:r>
            <a:endParaRPr lang="ko-KR" altLang="en-US" sz="1200" dirty="0">
              <a:solidFill>
                <a:schemeClr val="accent2"/>
              </a:solidFill>
            </a:endParaRPr>
          </a:p>
          <a:p>
            <a:r>
              <a:rPr lang="ko-KR" altLang="en-US" sz="1200" dirty="0" err="1">
                <a:solidFill>
                  <a:schemeClr val="accent2"/>
                </a:solidFill>
              </a:rPr>
              <a:t>spec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ko-KR" altLang="en-US" sz="1200" dirty="0" err="1">
                <a:solidFill>
                  <a:schemeClr val="accent2"/>
                </a:solidFill>
              </a:rPr>
              <a:t>list</a:t>
            </a:r>
            <a:endParaRPr lang="ko-KR" altLang="en-US" sz="1200" dirty="0">
              <a:solidFill>
                <a:schemeClr val="accent2"/>
              </a:solidFill>
            </a:endParaRPr>
          </a:p>
          <a:p>
            <a:r>
              <a:rPr lang="ko-KR" altLang="en-US" sz="1200" dirty="0" err="1"/>
              <a:t>Available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kernels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dnn2       C:\Users\PC\AppData\Roaming\jupyter\kernels\dnn2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mydnn</a:t>
            </a:r>
            <a:r>
              <a:rPr lang="ko-KR" altLang="en-US" sz="1200" dirty="0"/>
              <a:t>      C:\Users\PC\AppData\Roaming\jupyter\kernels\mydnn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pddata</a:t>
            </a:r>
            <a:r>
              <a:rPr lang="ko-KR" altLang="en-US" sz="1200" dirty="0"/>
              <a:t>     C:\Users\PC\AppData\Roaming\jupyter\kernels\pddata</a:t>
            </a:r>
          </a:p>
          <a:p>
            <a:r>
              <a:rPr lang="ko-KR" altLang="en-US" sz="1200" dirty="0"/>
              <a:t>  python3    C:\Anaconda3\envs\mydnn\share\jupyter\kernels\python3</a:t>
            </a:r>
          </a:p>
          <a:p>
            <a:endParaRPr lang="ko-KR" altLang="en-US" sz="1200" dirty="0"/>
          </a:p>
          <a:p>
            <a:r>
              <a:rPr lang="ko-KR" altLang="en-US" sz="1200" dirty="0"/>
              <a:t>(</a:t>
            </a:r>
            <a:r>
              <a:rPr lang="ko-KR" altLang="en-US" sz="1200" dirty="0" err="1"/>
              <a:t>mydnn</a:t>
            </a:r>
            <a:r>
              <a:rPr lang="ko-KR" altLang="en-US" sz="1200" dirty="0"/>
              <a:t>) C:\[Kang]\OneDrive - 동양미래대학\[20~21 이공계 사업]\[이공계 전문기술연수 코드]&gt;</a:t>
            </a:r>
            <a:r>
              <a:rPr lang="ko-KR" altLang="en-US" sz="1200" dirty="0" err="1">
                <a:solidFill>
                  <a:schemeClr val="accent2"/>
                </a:solidFill>
              </a:rPr>
              <a:t>jupyter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ko-KR" altLang="en-US" sz="1200" dirty="0" err="1">
                <a:solidFill>
                  <a:schemeClr val="accent2"/>
                </a:solidFill>
              </a:rPr>
              <a:t>kernel</a:t>
            </a:r>
            <a:endParaRPr lang="ko-KR" altLang="en-US" sz="1200" dirty="0">
              <a:solidFill>
                <a:schemeClr val="accent2"/>
              </a:solidFill>
            </a:endParaRPr>
          </a:p>
          <a:p>
            <a:r>
              <a:rPr lang="ko-KR" altLang="en-US" sz="1200" dirty="0" err="1">
                <a:solidFill>
                  <a:schemeClr val="accent2"/>
                </a:solidFill>
              </a:rPr>
              <a:t>spec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ko-KR" altLang="en-US" sz="1200" dirty="0" err="1">
                <a:solidFill>
                  <a:schemeClr val="accent2"/>
                </a:solidFill>
              </a:rPr>
              <a:t>uninstall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ko-KR" altLang="en-US" sz="1200" dirty="0" err="1">
                <a:solidFill>
                  <a:schemeClr val="accent2"/>
                </a:solidFill>
              </a:rPr>
              <a:t>mydnn</a:t>
            </a:r>
            <a:endParaRPr lang="ko-KR" altLang="en-US" sz="1200" dirty="0">
              <a:solidFill>
                <a:schemeClr val="accent2"/>
              </a:solidFill>
            </a:endParaRPr>
          </a:p>
          <a:p>
            <a:r>
              <a:rPr lang="ko-KR" altLang="en-US" sz="1200" dirty="0" err="1"/>
              <a:t>Kernel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specs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remove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mydnn</a:t>
            </a:r>
            <a:r>
              <a:rPr lang="ko-KR" altLang="en-US" sz="1200" dirty="0"/>
              <a:t>                 C:\Users\PC\AppData\Roaming\jupyter\kernels\mydnn</a:t>
            </a:r>
          </a:p>
          <a:p>
            <a:r>
              <a:rPr lang="ko-KR" altLang="en-US" sz="1200" dirty="0" err="1"/>
              <a:t>Remove</a:t>
            </a:r>
            <a:r>
              <a:rPr lang="ko-KR" altLang="en-US" sz="1200" dirty="0"/>
              <a:t> 1 </a:t>
            </a:r>
            <a:r>
              <a:rPr lang="ko-KR" altLang="en-US" sz="1200" dirty="0" err="1"/>
              <a:t>kernel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specs</a:t>
            </a:r>
            <a:r>
              <a:rPr lang="ko-KR" altLang="en-US" sz="1200" dirty="0"/>
              <a:t> [</a:t>
            </a:r>
            <a:r>
              <a:rPr lang="ko-KR" altLang="en-US" sz="1200" dirty="0" err="1"/>
              <a:t>y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</a:t>
            </a:r>
            <a:r>
              <a:rPr lang="ko-KR" altLang="en-US" sz="1200" dirty="0"/>
              <a:t>]: </a:t>
            </a:r>
            <a:r>
              <a:rPr lang="ko-KR" altLang="en-US" sz="1200" dirty="0" err="1"/>
              <a:t>y</a:t>
            </a:r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RemoveKernelSpec</a:t>
            </a:r>
            <a:r>
              <a:rPr lang="ko-KR" altLang="en-US" sz="1200" dirty="0"/>
              <a:t>] </a:t>
            </a:r>
            <a:r>
              <a:rPr lang="ko-KR" altLang="en-US" sz="1200" dirty="0" err="1"/>
              <a:t>Removed</a:t>
            </a:r>
            <a:r>
              <a:rPr lang="ko-KR" altLang="en-US" sz="1200" dirty="0"/>
              <a:t> C:\Users\PC\AppData\Roaming\jupyter\kernels\mydnn</a:t>
            </a:r>
          </a:p>
          <a:p>
            <a:endParaRPr lang="ko-KR" altLang="en-US" sz="1200" dirty="0"/>
          </a:p>
          <a:p>
            <a:r>
              <a:rPr lang="ko-KR" altLang="en-US" sz="1200" dirty="0" smtClean="0"/>
              <a:t>(</a:t>
            </a:r>
            <a:r>
              <a:rPr lang="ko-KR" altLang="en-US" sz="1200" dirty="0" err="1"/>
              <a:t>mydnn</a:t>
            </a:r>
            <a:r>
              <a:rPr lang="ko-KR" altLang="en-US" sz="1200" dirty="0"/>
              <a:t>) C:\[Kang]\OneDrive - 동양미래대학\[20~21 이공계 사업]\[이공계 전문기술연수 코드]&gt;</a:t>
            </a:r>
            <a:r>
              <a:rPr lang="ko-KR" altLang="en-US" sz="1200" dirty="0" err="1"/>
              <a:t>jupyter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kernel</a:t>
            </a:r>
            <a:endParaRPr lang="ko-KR" altLang="en-US" sz="1200" dirty="0"/>
          </a:p>
          <a:p>
            <a:r>
              <a:rPr lang="ko-KR" altLang="en-US" sz="1200" dirty="0" err="1"/>
              <a:t>spec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list</a:t>
            </a:r>
            <a:endParaRPr lang="ko-KR" altLang="en-US" sz="1200" dirty="0"/>
          </a:p>
          <a:p>
            <a:r>
              <a:rPr lang="ko-KR" altLang="en-US" sz="1200" dirty="0" err="1"/>
              <a:t>Available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kernels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dnn2       C:\Users\PC\AppData\Roaming\jupyter\kernels\dnn2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pddata</a:t>
            </a:r>
            <a:r>
              <a:rPr lang="ko-KR" altLang="en-US" sz="1200" dirty="0"/>
              <a:t>     C:\Users\PC\AppData\Roaming\jupyter\kernels\pddata</a:t>
            </a:r>
          </a:p>
          <a:p>
            <a:r>
              <a:rPr lang="ko-KR" altLang="en-US" sz="1200" dirty="0"/>
              <a:t>  python3    C:\Anaconda3\envs\mydnn\share\jupyter\kernels\python3</a:t>
            </a:r>
          </a:p>
          <a:p>
            <a:endParaRPr lang="ko-KR" altLang="en-US" sz="1200" dirty="0"/>
          </a:p>
          <a:p>
            <a:r>
              <a:rPr lang="ko-KR" altLang="en-US" sz="1200" dirty="0"/>
              <a:t>(</a:t>
            </a:r>
            <a:r>
              <a:rPr lang="ko-KR" altLang="en-US" sz="1200" dirty="0" err="1"/>
              <a:t>mydnn</a:t>
            </a:r>
            <a:r>
              <a:rPr lang="ko-KR" altLang="en-US" sz="1200" dirty="0"/>
              <a:t>) C:\[Kang]\OneDrive - 동양미래대학\[20~21 이공계 사업]\[이공계 전문기술연수 코드]&gt;</a:t>
            </a:r>
          </a:p>
        </p:txBody>
      </p:sp>
    </p:spTree>
    <p:extLst>
      <p:ext uri="{BB962C8B-B14F-4D97-AF65-F5344CB8AC3E}">
        <p14:creationId xmlns:p14="http://schemas.microsoft.com/office/powerpoint/2010/main" val="1417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커널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커널이름과</a:t>
            </a:r>
            <a:r>
              <a:rPr lang="ko-KR" altLang="en-US" dirty="0" smtClean="0"/>
              <a:t> 커널화면이름 지정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5637" y="1829373"/>
            <a:ext cx="807119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(</a:t>
            </a:r>
            <a:r>
              <a:rPr lang="ko-KR" altLang="en-US" sz="1400" dirty="0" err="1"/>
              <a:t>mydnn</a:t>
            </a:r>
            <a:r>
              <a:rPr lang="ko-KR" altLang="en-US" sz="1400" dirty="0"/>
              <a:t>) C:\[Kang]\OneDrive - 동양미래대학\[20~21 이공계 사업]\[이공계 전문기술연수</a:t>
            </a:r>
          </a:p>
          <a:p>
            <a:r>
              <a:rPr lang="ko-KR" altLang="en-US" sz="1400" dirty="0"/>
              <a:t> 코드]&gt;</a:t>
            </a:r>
            <a:r>
              <a:rPr lang="ko-KR" altLang="en-US" sz="1400" dirty="0" err="1">
                <a:solidFill>
                  <a:srgbClr val="FF0000"/>
                </a:solidFill>
              </a:rPr>
              <a:t>jupyter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kernelspec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list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 err="1"/>
              <a:t>Available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kernels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dnn2       C:\Users\PC\AppData\Roaming\jupyter\kernels\dnn2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pddata</a:t>
            </a:r>
            <a:r>
              <a:rPr lang="ko-KR" altLang="en-US" sz="1400" dirty="0"/>
              <a:t>     C:\Users\PC\AppData\Roaming\jupyter\kernels\pddata</a:t>
            </a:r>
          </a:p>
          <a:p>
            <a:r>
              <a:rPr lang="ko-KR" altLang="en-US" sz="1400" dirty="0"/>
              <a:t>  python3    C:\Anaconda3\envs\mydnn\share\jupyter\kernels\python3</a:t>
            </a:r>
          </a:p>
          <a:p>
            <a:endParaRPr lang="ko-KR" altLang="en-US" sz="1400" dirty="0"/>
          </a:p>
          <a:p>
            <a:r>
              <a:rPr lang="ko-KR" altLang="en-US" sz="1400" dirty="0"/>
              <a:t>(</a:t>
            </a:r>
            <a:r>
              <a:rPr lang="ko-KR" altLang="en-US" sz="1400" dirty="0" err="1"/>
              <a:t>mydnn</a:t>
            </a:r>
            <a:r>
              <a:rPr lang="ko-KR" altLang="en-US" sz="1400" dirty="0"/>
              <a:t>) C:\[Kang]\OneDrive - 동양미래대학\[20~21 이공계 사업]\[이공계 전문기술연수</a:t>
            </a:r>
          </a:p>
          <a:p>
            <a:r>
              <a:rPr lang="ko-KR" altLang="en-US" sz="1400" dirty="0"/>
              <a:t> 코드]&gt;</a:t>
            </a:r>
            <a:r>
              <a:rPr lang="ko-KR" altLang="en-US" sz="1400" dirty="0" err="1">
                <a:solidFill>
                  <a:srgbClr val="FF0000"/>
                </a:solidFill>
              </a:rPr>
              <a:t>ipython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kernel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install</a:t>
            </a:r>
            <a:r>
              <a:rPr lang="ko-KR" altLang="en-US" sz="1400" dirty="0">
                <a:solidFill>
                  <a:srgbClr val="FF0000"/>
                </a:solidFill>
              </a:rPr>
              <a:t> --</a:t>
            </a:r>
            <a:r>
              <a:rPr lang="ko-KR" altLang="en-US" sz="1400" dirty="0" err="1">
                <a:solidFill>
                  <a:srgbClr val="FF0000"/>
                </a:solidFill>
              </a:rPr>
              <a:t>user</a:t>
            </a:r>
            <a:r>
              <a:rPr lang="ko-KR" altLang="en-US" sz="1400" dirty="0">
                <a:solidFill>
                  <a:srgbClr val="FF0000"/>
                </a:solidFill>
              </a:rPr>
              <a:t> --</a:t>
            </a:r>
            <a:r>
              <a:rPr lang="ko-KR" altLang="en-US" sz="1400" dirty="0" err="1">
                <a:solidFill>
                  <a:srgbClr val="FF0000"/>
                </a:solidFill>
              </a:rPr>
              <a:t>name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mydnn</a:t>
            </a:r>
            <a:r>
              <a:rPr lang="ko-KR" altLang="en-US" sz="1400" dirty="0">
                <a:solidFill>
                  <a:srgbClr val="FF0000"/>
                </a:solidFill>
              </a:rPr>
              <a:t> --</a:t>
            </a:r>
            <a:r>
              <a:rPr lang="ko-KR" altLang="en-US" sz="1400" dirty="0" err="1">
                <a:solidFill>
                  <a:srgbClr val="FF0000"/>
                </a:solidFill>
              </a:rPr>
              <a:t>display-name</a:t>
            </a:r>
            <a:r>
              <a:rPr lang="ko-KR" altLang="en-US" sz="1400" dirty="0">
                <a:solidFill>
                  <a:srgbClr val="FF0000"/>
                </a:solidFill>
              </a:rPr>
              <a:t> tf25</a:t>
            </a:r>
          </a:p>
          <a:p>
            <a:r>
              <a:rPr lang="ko-KR" altLang="en-US" sz="1400" dirty="0" err="1"/>
              <a:t>Installed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kernelspec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mydnn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C:\Users\PC\AppData\Roaming\jupyter\kernels\mydnn</a:t>
            </a:r>
          </a:p>
          <a:p>
            <a:endParaRPr lang="ko-KR" altLang="en-US" sz="1400" dirty="0"/>
          </a:p>
          <a:p>
            <a:r>
              <a:rPr lang="ko-KR" altLang="en-US" sz="1400" dirty="0"/>
              <a:t>(</a:t>
            </a:r>
            <a:r>
              <a:rPr lang="ko-KR" altLang="en-US" sz="1400" dirty="0" err="1"/>
              <a:t>mydnn</a:t>
            </a:r>
            <a:r>
              <a:rPr lang="ko-KR" altLang="en-US" sz="1400" dirty="0"/>
              <a:t>) C:\[Kang]\OneDrive - 동양미래대학\[20~21 이공계 사업]\[이공계 전문기술연수</a:t>
            </a:r>
          </a:p>
          <a:p>
            <a:r>
              <a:rPr lang="ko-KR" altLang="en-US" sz="1400" dirty="0"/>
              <a:t> 코드]&gt;</a:t>
            </a:r>
            <a:r>
              <a:rPr lang="ko-KR" altLang="en-US" sz="1400" dirty="0" err="1">
                <a:solidFill>
                  <a:srgbClr val="FF0000"/>
                </a:solidFill>
              </a:rPr>
              <a:t>jupyter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kernelspec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list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 err="1"/>
              <a:t>Available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kernels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dnn2       C:\Users\PC\AppData\Roaming\jupyter\kernels\dnn2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>
                <a:solidFill>
                  <a:srgbClr val="0000FF"/>
                </a:solidFill>
              </a:rPr>
              <a:t>mydnn</a:t>
            </a:r>
            <a:r>
              <a:rPr lang="ko-KR" altLang="en-US" sz="1400" dirty="0">
                <a:solidFill>
                  <a:srgbClr val="0000FF"/>
                </a:solidFill>
              </a:rPr>
              <a:t>      C:\Users\PC\AppData\Roaming\jupyter\kernels\mydnn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pddata</a:t>
            </a:r>
            <a:r>
              <a:rPr lang="ko-KR" altLang="en-US" sz="1400" dirty="0"/>
              <a:t>     C:\Users\PC\AppData\Roaming\jupyter\kernels\pddata</a:t>
            </a:r>
          </a:p>
          <a:p>
            <a:r>
              <a:rPr lang="ko-KR" altLang="en-US" sz="1400" dirty="0"/>
              <a:t>  python3    C:\Anaconda3\envs\mydnn\share\jupyter\kernels\python3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247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커널이름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tf25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68" y="1834285"/>
            <a:ext cx="6909998" cy="30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 환경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가상환경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aidnn</a:t>
            </a:r>
            <a:endParaRPr lang="en-US" altLang="ko-KR" dirty="0" smtClean="0"/>
          </a:p>
          <a:p>
            <a:r>
              <a:rPr lang="ko-KR" altLang="en-US" dirty="0" err="1" smtClean="0"/>
              <a:t>커널이름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tfdnn</a:t>
            </a:r>
            <a:endParaRPr lang="en-US" altLang="ko-KR" dirty="0" smtClean="0"/>
          </a:p>
          <a:p>
            <a:r>
              <a:rPr lang="ko-KR" altLang="en-US" dirty="0" smtClean="0"/>
              <a:t>주피터화면이름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tf2.5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커널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/>
            <a:r>
              <a:rPr lang="en-US" altLang="ko-KR" dirty="0" err="1" smtClean="0"/>
              <a:t>ipython</a:t>
            </a:r>
            <a:r>
              <a:rPr lang="en-US" altLang="ko-KR" dirty="0" smtClean="0"/>
              <a:t> kernel install --user --name </a:t>
            </a:r>
            <a:r>
              <a:rPr lang="en-US" altLang="ko-KR" dirty="0" err="1" smtClean="0">
                <a:solidFill>
                  <a:srgbClr val="0000FF"/>
                </a:solidFill>
              </a:rPr>
              <a:t>tfdnn</a:t>
            </a:r>
            <a:r>
              <a:rPr lang="en-US" altLang="ko-KR" dirty="0" smtClean="0"/>
              <a:t> --display-name </a:t>
            </a:r>
            <a:r>
              <a:rPr lang="en-US" altLang="ko-KR" dirty="0" smtClean="0">
                <a:solidFill>
                  <a:srgbClr val="0000FF"/>
                </a:solidFill>
              </a:rPr>
              <a:t>tf2.5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커널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kernelspec</a:t>
            </a:r>
            <a:r>
              <a:rPr lang="en-US" altLang="ko-KR" dirty="0" smtClean="0"/>
              <a:t> 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6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</a:t>
            </a:r>
            <a:r>
              <a:rPr lang="en-US" altLang="ko-KR" dirty="0" err="1" smtClean="0"/>
              <a:t>f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19" y="7678"/>
            <a:ext cx="5570009" cy="64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가상환경 삭제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ko-KR" dirty="0"/>
              <a:t>conda remove -n </a:t>
            </a:r>
            <a:r>
              <a:rPr lang="pt-BR" altLang="ko-KR" dirty="0" smtClean="0"/>
              <a:t>ve_pd(</a:t>
            </a:r>
            <a:r>
              <a:rPr lang="ko-KR" altLang="en-US" dirty="0" smtClean="0"/>
              <a:t>가상환경이름</a:t>
            </a:r>
            <a:r>
              <a:rPr lang="en-US" altLang="ko-KR" dirty="0" smtClean="0"/>
              <a:t>)</a:t>
            </a:r>
            <a:r>
              <a:rPr lang="pt-BR" altLang="ko-KR" dirty="0" smtClean="0"/>
              <a:t> </a:t>
            </a:r>
            <a:r>
              <a:rPr lang="pt-BR" altLang="ko-KR" dirty="0"/>
              <a:t>--all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7678" y="1841823"/>
            <a:ext cx="739026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(</a:t>
            </a:r>
            <a:r>
              <a:rPr lang="ko-KR" altLang="en-US" sz="1200" dirty="0" err="1"/>
              <a:t>mydnn</a:t>
            </a:r>
            <a:r>
              <a:rPr lang="ko-KR" altLang="en-US" sz="1200" dirty="0"/>
              <a:t>) C:\[Kang]\OneDrive - </a:t>
            </a:r>
            <a:r>
              <a:rPr lang="en-US" altLang="ko-KR" sz="1200" dirty="0" smtClean="0"/>
              <a:t>…</a:t>
            </a:r>
            <a:r>
              <a:rPr lang="ko-KR" altLang="en-US" sz="1200" dirty="0" smtClean="0"/>
              <a:t>]\[</a:t>
            </a:r>
            <a:r>
              <a:rPr lang="ko-KR" altLang="en-US" sz="1200" dirty="0"/>
              <a:t>이공계 전문기술연수 코드]&gt;</a:t>
            </a:r>
            <a:r>
              <a:rPr lang="ko-KR" altLang="en-US" sz="1200" dirty="0" err="1"/>
              <a:t>conda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remove</a:t>
            </a:r>
            <a:r>
              <a:rPr lang="ko-KR" altLang="en-US" sz="1200" dirty="0"/>
              <a:t> -</a:t>
            </a:r>
            <a:r>
              <a:rPr lang="ko-KR" altLang="en-US" sz="1200" dirty="0" err="1"/>
              <a:t>n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ve_pd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--</a:t>
            </a:r>
            <a:r>
              <a:rPr lang="ko-KR" altLang="en-US" sz="1200" dirty="0" err="1"/>
              <a:t>all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Remove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all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packages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environment</a:t>
            </a:r>
            <a:r>
              <a:rPr lang="ko-KR" altLang="en-US" sz="1200" dirty="0"/>
              <a:t> C:\Anaconda3\envs\ve_pd: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## </a:t>
            </a:r>
            <a:r>
              <a:rPr lang="ko-KR" altLang="en-US" sz="1200" dirty="0" err="1"/>
              <a:t>Package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Plan</a:t>
            </a:r>
            <a:r>
              <a:rPr lang="ko-KR" altLang="en-US" sz="1200" dirty="0"/>
              <a:t> ##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environment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location</a:t>
            </a:r>
            <a:r>
              <a:rPr lang="ko-KR" altLang="en-US" sz="1200" dirty="0"/>
              <a:t>: C:\Anaconda3\envs\ve_pd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The </a:t>
            </a:r>
            <a:r>
              <a:rPr lang="ko-KR" altLang="en-US" sz="1200" dirty="0" err="1"/>
              <a:t>following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packages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will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be</a:t>
            </a:r>
            <a:r>
              <a:rPr lang="ko-KR" altLang="en-US" sz="1200" dirty="0"/>
              <a:t> REMOVED: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blas-1.0-mkl</a:t>
            </a:r>
          </a:p>
          <a:p>
            <a:r>
              <a:rPr lang="ko-KR" altLang="en-US" sz="1200" dirty="0"/>
              <a:t>  ca-certificates-2021.4.13-haa95532_1</a:t>
            </a:r>
          </a:p>
          <a:p>
            <a:r>
              <a:rPr lang="ko-KR" altLang="en-US" sz="1200" dirty="0"/>
              <a:t>  certifi-2020.12.5-py39haa95532_0</a:t>
            </a:r>
          </a:p>
          <a:p>
            <a:r>
              <a:rPr lang="en-US" altLang="ko-KR" sz="1200" dirty="0" smtClean="0"/>
              <a:t>…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Proceed</a:t>
            </a:r>
            <a:r>
              <a:rPr lang="ko-KR" altLang="en-US" sz="1200" dirty="0"/>
              <a:t> ([</a:t>
            </a:r>
            <a:r>
              <a:rPr lang="ko-KR" altLang="en-US" sz="1200" dirty="0" err="1"/>
              <a:t>y</a:t>
            </a:r>
            <a:r>
              <a:rPr lang="ko-KR" altLang="en-US" sz="1200" dirty="0"/>
              <a:t>]/</a:t>
            </a:r>
            <a:r>
              <a:rPr lang="ko-KR" altLang="en-US" sz="1200" dirty="0" err="1"/>
              <a:t>n</a:t>
            </a:r>
            <a:r>
              <a:rPr lang="ko-KR" altLang="en-US" sz="1200" dirty="0"/>
              <a:t>)? </a:t>
            </a:r>
            <a:r>
              <a:rPr lang="ko-KR" altLang="en-US" sz="1200" dirty="0" err="1"/>
              <a:t>y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Preparing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transaction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done</a:t>
            </a:r>
            <a:endParaRPr lang="ko-KR" altLang="en-US" sz="1200" dirty="0"/>
          </a:p>
          <a:p>
            <a:r>
              <a:rPr lang="ko-KR" altLang="en-US" sz="1200" dirty="0" err="1"/>
              <a:t>Verifying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transaction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done</a:t>
            </a:r>
            <a:endParaRPr lang="ko-KR" altLang="en-US" sz="1200" dirty="0"/>
          </a:p>
          <a:p>
            <a:r>
              <a:rPr lang="ko-KR" altLang="en-US" sz="1200" dirty="0" err="1"/>
              <a:t>Executing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transaction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done</a:t>
            </a:r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250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0345" y="2967335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개요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18757" y="6273579"/>
            <a:ext cx="602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https</a:t>
            </a:r>
            <a:r>
              <a:rPr lang="en-US" altLang="ko-KR" dirty="0"/>
              <a:t>://excelsior-cjh.tistory.com/148 [EXCELSIOR]</a:t>
            </a:r>
            <a:endParaRPr lang="ko-KR" altLang="en-US" dirty="0"/>
          </a:p>
        </p:txBody>
      </p:sp>
      <p:pic>
        <p:nvPicPr>
          <p:cNvPr id="4" name="Google Shape;19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73302" y="314615"/>
            <a:ext cx="4390349" cy="2469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4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66917" y="2350246"/>
            <a:ext cx="603806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텐서플로</a:t>
            </a:r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개발환경 설정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89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에서 </a:t>
            </a:r>
            <a:r>
              <a:rPr lang="ko-KR" altLang="en-US" dirty="0" smtClean="0"/>
              <a:t>만든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www.tensorflow.org</a:t>
            </a:r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/>
              <a:t>프로그램을 쉽게 구현할 수 있도록 다양한 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/>
              <a:t>초보자 및 전문가에게 데스크톱</a:t>
            </a:r>
            <a:r>
              <a:rPr lang="en-US" altLang="ko-KR" dirty="0"/>
              <a:t>, </a:t>
            </a:r>
            <a:r>
              <a:rPr lang="ko-KR" altLang="en-US" dirty="0"/>
              <a:t>모바일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개발용 </a:t>
            </a:r>
            <a:r>
              <a:rPr lang="en-US" altLang="ko-KR" dirty="0"/>
              <a:t>API</a:t>
            </a:r>
            <a:r>
              <a:rPr lang="ko-KR" altLang="en-US" dirty="0"/>
              <a:t>를 제공</a:t>
            </a:r>
            <a:endParaRPr lang="en-US" altLang="ko-KR" dirty="0"/>
          </a:p>
          <a:p>
            <a:pPr lvl="1"/>
            <a:r>
              <a:rPr lang="ko-KR" altLang="en-US" dirty="0" smtClean="0"/>
              <a:t>연구 </a:t>
            </a:r>
            <a:r>
              <a:rPr lang="ko-KR" altLang="en-US" dirty="0"/>
              <a:t>및 </a:t>
            </a:r>
            <a:r>
              <a:rPr lang="ko-KR" altLang="en-US" dirty="0" err="1"/>
              <a:t>프로덕션용</a:t>
            </a:r>
            <a:r>
              <a:rPr lang="ko-KR" altLang="en-US" dirty="0"/>
              <a:t> 오픈소스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r>
              <a:rPr lang="ko-KR" altLang="en-US" dirty="0" smtClean="0"/>
              <a:t>구현 및 사용</a:t>
            </a:r>
            <a:endParaRPr lang="en-US" altLang="ko-KR" dirty="0"/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자체는 기본적으로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</a:t>
            </a:r>
            <a:r>
              <a:rPr lang="en-US" altLang="ko-KR" dirty="0"/>
              <a:t>, Java, Go </a:t>
            </a:r>
            <a:r>
              <a:rPr lang="ko-KR" altLang="en-US" dirty="0"/>
              <a:t>등 다양한 언어를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파이썬을</a:t>
            </a:r>
            <a:r>
              <a:rPr lang="ko-KR" altLang="en-US" dirty="0" smtClean="0"/>
              <a:t> </a:t>
            </a:r>
            <a:r>
              <a:rPr lang="ko-KR" altLang="en-US" dirty="0"/>
              <a:t>최우선으로 지원하며 대부분의 편한 기능들이 </a:t>
            </a:r>
            <a:r>
              <a:rPr lang="ko-KR" altLang="en-US" dirty="0" err="1"/>
              <a:t>파이썬</a:t>
            </a:r>
            <a:r>
              <a:rPr lang="ko-KR" altLang="en-US" dirty="0"/>
              <a:t> 라이브러리로만 구현되어 있어 </a:t>
            </a:r>
            <a:r>
              <a:rPr lang="en-US" altLang="ko-KR" dirty="0"/>
              <a:t>Python</a:t>
            </a:r>
            <a:r>
              <a:rPr lang="ko-KR" altLang="en-US" dirty="0"/>
              <a:t>에서 개발하는 것이 </a:t>
            </a:r>
            <a:r>
              <a:rPr lang="ko-KR" altLang="en-US" dirty="0" smtClean="0"/>
              <a:t>편함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02" y="4350342"/>
            <a:ext cx="5656648" cy="23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6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홈페이지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튜토리얼</a:t>
            </a:r>
            <a:endParaRPr lang="en-US" altLang="ko-KR" dirty="0" smtClean="0"/>
          </a:p>
          <a:p>
            <a:pPr lvl="1"/>
            <a:r>
              <a:rPr lang="en-US" altLang="ko-KR" dirty="0"/>
              <a:t> https://www.tensorflow.org/tutorials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466" y="3201540"/>
            <a:ext cx="3197462" cy="25206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80" y="1908482"/>
            <a:ext cx="5434583" cy="43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9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텐서보드</a:t>
            </a:r>
            <a:r>
              <a:rPr lang="en-US" altLang="ko-KR" dirty="0"/>
              <a:t>(</a:t>
            </a:r>
            <a:r>
              <a:rPr lang="en-US" altLang="ko-KR" dirty="0" err="1"/>
              <a:t>TensorBoard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브라우저에서 실행 가능한 </a:t>
            </a:r>
            <a:r>
              <a:rPr lang="ko-KR" altLang="en-US" dirty="0"/>
              <a:t>시각화 </a:t>
            </a:r>
            <a:r>
              <a:rPr lang="ko-KR" altLang="en-US" dirty="0" smtClean="0"/>
              <a:t>도우미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/>
              <a:t>학습 과정을 추적하는데 유용하게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pic>
        <p:nvPicPr>
          <p:cNvPr id="2050" name="Picture 2" descr="https://t1.daumcdn.net/cfile/tistory/99B38E465B0FD9FB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37" y="2032226"/>
            <a:ext cx="523875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336178" cy="515150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Tensor</a:t>
            </a:r>
            <a:r>
              <a:rPr lang="en-US" altLang="ko-KR" dirty="0"/>
              <a:t>(</a:t>
            </a:r>
            <a:r>
              <a:rPr lang="ko-KR" altLang="en-US" dirty="0" err="1"/>
              <a:t>텐서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모든 데이터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딥러닝에서</a:t>
            </a:r>
            <a:r>
              <a:rPr lang="ko-KR" altLang="en-US" dirty="0" smtClean="0"/>
              <a:t> </a:t>
            </a:r>
            <a:r>
              <a:rPr lang="ko-KR" altLang="en-US" dirty="0"/>
              <a:t>데이터를 표현하는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2"/>
            <a:r>
              <a:rPr lang="en-US" altLang="ko-KR" dirty="0"/>
              <a:t>0-D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스칼라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1-D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2-D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행렬 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</a:t>
            </a:r>
            <a:r>
              <a:rPr lang="ko-KR" altLang="en-US" dirty="0" smtClean="0"/>
              <a:t>차원 행렬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텐서는</a:t>
            </a:r>
            <a:r>
              <a:rPr lang="ko-KR" altLang="en-US" dirty="0" smtClean="0"/>
              <a:t> </a:t>
            </a:r>
            <a:r>
              <a:rPr lang="ko-KR" altLang="en-US" dirty="0"/>
              <a:t>행렬로 표현할 수 있는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차원 </a:t>
            </a:r>
            <a:r>
              <a:rPr lang="ko-KR" altLang="en-US" dirty="0"/>
              <a:t>형태의 배열을 높은 차원으로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 descr="https://art28.github.io/assets/lecture_asset/linear_algebra/1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813" y="3596770"/>
            <a:ext cx="6655645" cy="235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07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텐서의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843335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스칼라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차원이 없는 </a:t>
            </a:r>
            <a:r>
              <a:rPr lang="ko-KR" altLang="en-US" dirty="0" err="1"/>
              <a:t>텐서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</a:p>
          <a:p>
            <a:r>
              <a:rPr lang="ko-KR" altLang="en-US" dirty="0" smtClean="0"/>
              <a:t>벡터 값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[10, 20, 30]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 행렬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회색조</a:t>
            </a:r>
            <a:r>
              <a:rPr lang="en-US" altLang="ko-KR" dirty="0"/>
              <a:t>(grayscale)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/>
              <a:t>채널</a:t>
            </a:r>
            <a:r>
              <a:rPr lang="en-US" altLang="ko-KR" dirty="0"/>
              <a:t>(channel)</a:t>
            </a:r>
            <a:r>
              <a:rPr lang="ko-KR" altLang="en-US" dirty="0"/>
              <a:t>에 </a:t>
            </a:r>
            <a:r>
              <a:rPr lang="en-US" altLang="ko-KR" dirty="0"/>
              <a:t>2</a:t>
            </a:r>
            <a:r>
              <a:rPr lang="ko-KR" altLang="en-US" dirty="0"/>
              <a:t>차원 행렬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[[1, 2, 3], [4, 5, 6]]</a:t>
            </a:r>
          </a:p>
          <a:p>
            <a:r>
              <a:rPr lang="ko-KR" altLang="en-US" dirty="0" err="1" smtClean="0"/>
              <a:t>텐서</a:t>
            </a:r>
            <a:r>
              <a:rPr lang="en-US" altLang="ko-KR" dirty="0" smtClean="0"/>
              <a:t>: n</a:t>
            </a:r>
            <a:r>
              <a:rPr lang="ko-KR" altLang="en-US" dirty="0" smtClean="0"/>
              <a:t>차원 행렬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텐서의</a:t>
            </a:r>
            <a:r>
              <a:rPr lang="ko-KR" altLang="en-US" dirty="0" smtClean="0"/>
              <a:t> 차원을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텐서의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rank(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RGB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R(</a:t>
            </a:r>
            <a:r>
              <a:rPr lang="en-US" altLang="ko-KR" dirty="0" err="1" smtClean="0"/>
              <a:t>ed</a:t>
            </a:r>
            <a:r>
              <a:rPr lang="en-US" altLang="ko-KR" dirty="0"/>
              <a:t>), G(</a:t>
            </a:r>
            <a:r>
              <a:rPr lang="en-US" altLang="ko-KR" dirty="0" err="1"/>
              <a:t>reen</a:t>
            </a:r>
            <a:r>
              <a:rPr lang="en-US" altLang="ko-KR" dirty="0"/>
              <a:t>), B(</a:t>
            </a:r>
            <a:r>
              <a:rPr lang="en-US" altLang="ko-KR" dirty="0" err="1"/>
              <a:t>lue</a:t>
            </a:r>
            <a:r>
              <a:rPr lang="en-US" altLang="ko-KR" dirty="0"/>
              <a:t>) </a:t>
            </a:r>
            <a:r>
              <a:rPr lang="ko-KR" altLang="en-US" dirty="0"/>
              <a:t>각 </a:t>
            </a:r>
            <a:r>
              <a:rPr lang="en-US" altLang="ko-KR" dirty="0"/>
              <a:t>3</a:t>
            </a:r>
            <a:r>
              <a:rPr lang="ko-KR" altLang="en-US" dirty="0"/>
              <a:t>개의 채널마다 </a:t>
            </a:r>
            <a:r>
              <a:rPr lang="en-US" altLang="ko-KR" dirty="0"/>
              <a:t>2</a:t>
            </a:r>
            <a:r>
              <a:rPr lang="ko-KR" altLang="en-US" dirty="0"/>
              <a:t>차원 행렬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로 표현하는데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dirty="0" err="1"/>
              <a:t>텐서</a:t>
            </a:r>
            <a:r>
              <a:rPr lang="en-US" altLang="ko-KR" dirty="0"/>
              <a:t>(3</a:t>
            </a:r>
            <a:r>
              <a:rPr lang="ko-KR" altLang="en-US" dirty="0"/>
              <a:t>차원의 값을 가지는 배열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[[[</a:t>
            </a:r>
            <a:r>
              <a:rPr lang="en-US" altLang="ko-KR" dirty="0"/>
              <a:t>1, 2, 3], [4, 5, 6</a:t>
            </a:r>
            <a:r>
              <a:rPr lang="en-US" altLang="ko-KR" dirty="0" smtClean="0"/>
              <a:t>]], </a:t>
            </a:r>
            <a:r>
              <a:rPr lang="en-US" altLang="ko-KR" dirty="0"/>
              <a:t>[[1, 2, 3], [4, 5, 6</a:t>
            </a:r>
            <a:r>
              <a:rPr lang="en-US" altLang="ko-KR" dirty="0" smtClean="0"/>
              <a:t>]]]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 descr="https://t1.daumcdn.net/cfile/tistory/9933A2425B0FDA97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78" y="1952624"/>
            <a:ext cx="3807199" cy="317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3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 smtClean="0"/>
              <a:t>계산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에서 </a:t>
            </a:r>
            <a:r>
              <a:rPr lang="ko-KR" altLang="en-US" dirty="0" err="1"/>
              <a:t>텐서</a:t>
            </a:r>
            <a:r>
              <a:rPr lang="en-US" altLang="ko-KR" dirty="0"/>
              <a:t>(Tensor) </a:t>
            </a:r>
            <a:r>
              <a:rPr lang="ko-KR" altLang="en-US" dirty="0"/>
              <a:t>계산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모두 </a:t>
            </a:r>
            <a:r>
              <a:rPr lang="ko-KR" altLang="en-US" dirty="0"/>
              <a:t>그래프</a:t>
            </a:r>
            <a:r>
              <a:rPr lang="en-US" altLang="ko-KR" dirty="0"/>
              <a:t>(Graph)</a:t>
            </a:r>
            <a:r>
              <a:rPr lang="ko-KR" altLang="en-US" dirty="0"/>
              <a:t>라고 부르는 객체 내에 </a:t>
            </a:r>
            <a:r>
              <a:rPr lang="ko-KR" altLang="en-US" dirty="0" smtClean="0"/>
              <a:t>저장되어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그래프를 </a:t>
            </a:r>
            <a:r>
              <a:rPr lang="ko-KR" altLang="en-US" dirty="0"/>
              <a:t>계산하려면 외부 컴퓨터에 이 그래프 정보를 전달하고 그 결과값을 받아야 </a:t>
            </a:r>
            <a:r>
              <a:rPr lang="ko-KR" altLang="en-US" dirty="0" smtClean="0"/>
              <a:t>함 </a:t>
            </a:r>
            <a:endParaRPr lang="en-US" altLang="ko-KR" dirty="0" smtClean="0"/>
          </a:p>
          <a:p>
            <a:r>
              <a:rPr lang="en-US" altLang="ko-KR" dirty="0" smtClean="0"/>
              <a:t>Session</a:t>
            </a:r>
          </a:p>
          <a:p>
            <a:pPr lvl="1"/>
            <a:r>
              <a:rPr lang="ko-KR" altLang="en-US" dirty="0" smtClean="0"/>
              <a:t>이 통신과정을 </a:t>
            </a:r>
            <a:r>
              <a:rPr lang="ko-KR" altLang="en-US" dirty="0"/>
              <a:t>담당하는 것이 세션</a:t>
            </a:r>
            <a:r>
              <a:rPr lang="en-US" altLang="ko-KR" dirty="0"/>
              <a:t>(Session)</a:t>
            </a:r>
            <a:r>
              <a:rPr lang="ko-KR" altLang="en-US" dirty="0"/>
              <a:t>이라고 부르는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 과정이 필요</a:t>
            </a:r>
            <a:endParaRPr lang="en-US" altLang="ko-KR" dirty="0" smtClean="0"/>
          </a:p>
          <a:p>
            <a:pPr lvl="1"/>
            <a:r>
              <a:rPr lang="ko-KR" altLang="en-US" dirty="0"/>
              <a:t>세션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Session </a:t>
            </a:r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세션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run </a:t>
            </a:r>
            <a:r>
              <a:rPr lang="ko-KR" altLang="en-US" dirty="0"/>
              <a:t>메서드에 그래프를 입력하면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값을 </a:t>
            </a:r>
            <a:r>
              <a:rPr lang="ko-KR" altLang="en-US" dirty="0"/>
              <a:t>계산하여 </a:t>
            </a:r>
            <a:r>
              <a:rPr lang="ko-KR" altLang="en-US" dirty="0" smtClean="0"/>
              <a:t>반환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세션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close </a:t>
            </a:r>
            <a:r>
              <a:rPr lang="ko-KR" altLang="en-US" dirty="0"/>
              <a:t>메서드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with </a:t>
            </a:r>
            <a:r>
              <a:rPr lang="ko-KR" altLang="en-US" dirty="0"/>
              <a:t>문을 </a:t>
            </a:r>
            <a:r>
              <a:rPr lang="ko-KR" altLang="en-US" dirty="0" smtClean="0"/>
              <a:t>사용하면 명시적으로 호출 불필요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79" y="3544906"/>
            <a:ext cx="2067092" cy="1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흐름 그래프</a:t>
            </a:r>
            <a:r>
              <a:rPr lang="en-US" altLang="ko-KR" dirty="0"/>
              <a:t>(dataflow graph</a:t>
            </a:r>
            <a:r>
              <a:rPr lang="en-US" altLang="ko-KR" dirty="0" smtClean="0"/>
              <a:t>)(1)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3105151" cy="5151503"/>
          </a:xfrm>
        </p:spPr>
        <p:txBody>
          <a:bodyPr/>
          <a:lstStyle/>
          <a:p>
            <a:r>
              <a:rPr lang="en-US" altLang="ko-KR" dirty="0" err="1" smtClean="0"/>
              <a:t>TensorFlow</a:t>
            </a:r>
            <a:r>
              <a:rPr lang="ko-KR" altLang="en-US" dirty="0"/>
              <a:t>에서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흐름 그래프</a:t>
            </a:r>
            <a:r>
              <a:rPr lang="en-US" altLang="ko-KR" dirty="0" smtClean="0"/>
              <a:t>(dataflow graph)</a:t>
            </a:r>
            <a:r>
              <a:rPr lang="ko-KR" altLang="en-US" dirty="0" smtClean="0"/>
              <a:t>로 </a:t>
            </a:r>
            <a:r>
              <a:rPr lang="ko-KR" altLang="en-US" dirty="0"/>
              <a:t>이루어 </a:t>
            </a:r>
            <a:r>
              <a:rPr lang="ko-KR" altLang="en-US" dirty="0" smtClean="0"/>
              <a:t>짐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ko-KR" altLang="en-US" dirty="0"/>
              <a:t>형태의 데이터들이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구성하는 연산들의 그래프를 따라 흐르면서 연산이 </a:t>
            </a:r>
            <a:r>
              <a:rPr lang="ko-KR" altLang="en-US" dirty="0" smtClean="0"/>
              <a:t>일어남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Tensor + </a:t>
            </a:r>
            <a:r>
              <a:rPr lang="en-US" altLang="ko-KR" dirty="0" err="1" smtClean="0"/>
              <a:t>DataFlow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딥러닝에서</a:t>
            </a:r>
            <a:r>
              <a:rPr lang="ko-KR" altLang="en-US" dirty="0" smtClean="0"/>
              <a:t> </a:t>
            </a:r>
            <a:r>
              <a:rPr lang="ko-KR" altLang="en-US" dirty="0"/>
              <a:t>데이터를 의미하는 </a:t>
            </a:r>
            <a:r>
              <a:rPr lang="en-US" altLang="ko-KR" dirty="0"/>
              <a:t>Tensor </a:t>
            </a:r>
            <a:r>
              <a:rPr lang="ko-KR" altLang="en-US" dirty="0"/>
              <a:t>와 </a:t>
            </a:r>
            <a:r>
              <a:rPr lang="en-US" altLang="ko-KR" dirty="0" err="1"/>
              <a:t>DataFlow</a:t>
            </a:r>
            <a:r>
              <a:rPr lang="en-US" altLang="ko-KR" dirty="0"/>
              <a:t> Graph</a:t>
            </a:r>
            <a:r>
              <a:rPr lang="ko-KR" altLang="en-US" dirty="0"/>
              <a:t>를 따라 연산이 수행되는 형태</a:t>
            </a:r>
            <a:r>
              <a:rPr lang="en-US" altLang="ko-KR" dirty="0"/>
              <a:t>(Flow)</a:t>
            </a:r>
            <a:r>
              <a:rPr lang="ko-KR" altLang="en-US" dirty="0"/>
              <a:t>를 합쳐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란 </a:t>
            </a:r>
            <a:r>
              <a:rPr lang="ko-KR" altLang="en-US" dirty="0"/>
              <a:t>이름이 나오게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724" y="1482811"/>
            <a:ext cx="5665673" cy="47164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30551" y="646530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hlinkClick r:id="rId3"/>
              </a:rPr>
              <a:t>https://ekababisong.org/gcp-ml-seminar/tensorflow/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47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흐름 그래프</a:t>
            </a:r>
            <a:r>
              <a:rPr lang="en-US" altLang="ko-KR" dirty="0"/>
              <a:t>(dataflow graph</a:t>
            </a:r>
            <a:r>
              <a:rPr lang="en-US" altLang="ko-KR" dirty="0" smtClean="0"/>
              <a:t>)(2)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975140" cy="5151503"/>
          </a:xfrm>
        </p:spPr>
        <p:txBody>
          <a:bodyPr/>
          <a:lstStyle/>
          <a:p>
            <a:r>
              <a:rPr lang="ko-KR" altLang="en-US" dirty="0" smtClean="0"/>
              <a:t>노드</a:t>
            </a:r>
            <a:r>
              <a:rPr lang="en-US" altLang="ko-KR" dirty="0" smtClean="0"/>
              <a:t>(nodes)</a:t>
            </a:r>
          </a:p>
          <a:p>
            <a:pPr lvl="1"/>
            <a:r>
              <a:rPr lang="ko-KR" altLang="en-US" dirty="0" smtClean="0"/>
              <a:t>수리적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r>
              <a:rPr lang="ko-KR" altLang="en-US" dirty="0" err="1" smtClean="0"/>
              <a:t>엣지</a:t>
            </a:r>
            <a:r>
              <a:rPr lang="en-US" altLang="ko-KR" dirty="0" smtClean="0"/>
              <a:t>(edges)</a:t>
            </a:r>
          </a:p>
          <a:p>
            <a:pPr lvl="1"/>
            <a:r>
              <a:rPr lang="ko-KR" altLang="en-US" dirty="0" smtClean="0"/>
              <a:t>자료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텐서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이동</a:t>
            </a:r>
            <a:endParaRPr lang="en-US" altLang="ko-KR" dirty="0" smtClean="0"/>
          </a:p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텐서로</a:t>
            </a:r>
            <a:r>
              <a:rPr lang="ko-KR" altLang="en-US" dirty="0" smtClean="0"/>
              <a:t> 모든 </a:t>
            </a:r>
            <a:r>
              <a:rPr lang="ko-KR" altLang="en-US" dirty="0"/>
              <a:t>데이터를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모델에 </a:t>
            </a:r>
            <a:r>
              <a:rPr lang="ko-KR" altLang="en-US" dirty="0"/>
              <a:t>사용하려는 모든 유형의 데이터를 </a:t>
            </a:r>
            <a:r>
              <a:rPr lang="en-US" altLang="ko-KR" dirty="0"/>
              <a:t>Tensor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간단히 </a:t>
            </a:r>
            <a:r>
              <a:rPr lang="ko-KR" altLang="en-US" dirty="0"/>
              <a:t>말해서</a:t>
            </a:r>
            <a:r>
              <a:rPr lang="en-US" altLang="ko-KR" dirty="0"/>
              <a:t>, Tensor</a:t>
            </a:r>
            <a:r>
              <a:rPr lang="ko-KR" altLang="en-US" dirty="0"/>
              <a:t>는 다차원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0-D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스칼라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1-D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2-D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매트릭스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TensorFlow</a:t>
            </a:r>
            <a:r>
              <a:rPr lang="ko-KR" altLang="en-US" dirty="0"/>
              <a:t>는 단순히 계산 그래프에서 </a:t>
            </a:r>
            <a:r>
              <a:rPr lang="en-US" altLang="ko-KR" dirty="0"/>
              <a:t>Tensor</a:t>
            </a:r>
            <a:r>
              <a:rPr lang="ko-KR" altLang="en-US" dirty="0"/>
              <a:t>의 흐름을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pic>
        <p:nvPicPr>
          <p:cNvPr id="5" name="Google Shape;20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63688" y="1006523"/>
            <a:ext cx="3442628" cy="57665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297076" y="30737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97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kababisong.org/assets/seminar_IEEE/tensorflow_a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" y="3168317"/>
            <a:ext cx="7603573" cy="344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API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API </a:t>
            </a:r>
            <a:r>
              <a:rPr lang="ko-KR" altLang="en-US" dirty="0" smtClean="0"/>
              <a:t>계층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/>
              <a:t>딥 러닝 모델 구축 작업은 서로 다른 </a:t>
            </a:r>
            <a:r>
              <a:rPr lang="en-US" altLang="ko-KR" dirty="0"/>
              <a:t>API </a:t>
            </a:r>
            <a:r>
              <a:rPr lang="ko-KR" altLang="en-US" dirty="0"/>
              <a:t>수준을 사용하여 </a:t>
            </a:r>
            <a:r>
              <a:rPr lang="ko-KR" altLang="en-US" dirty="0" smtClean="0"/>
              <a:t>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고급 </a:t>
            </a:r>
            <a:r>
              <a:rPr lang="en-US" altLang="ko-KR" dirty="0" smtClean="0"/>
              <a:t>API</a:t>
            </a:r>
          </a:p>
          <a:p>
            <a:pPr lvl="3"/>
            <a:r>
              <a:rPr lang="en-US" altLang="ko-KR" dirty="0" err="1" smtClean="0"/>
              <a:t>Keras</a:t>
            </a:r>
            <a:r>
              <a:rPr lang="ko-KR" altLang="en-US" dirty="0"/>
              <a:t>나 </a:t>
            </a:r>
            <a:r>
              <a:rPr lang="en-US" altLang="ko-KR" dirty="0"/>
              <a:t>TF-Slim </a:t>
            </a:r>
            <a:r>
              <a:rPr lang="ko-KR" altLang="en-US" dirty="0"/>
              <a:t>과 같은 추상화 라이브러리를 제공하여 </a:t>
            </a:r>
            <a:r>
              <a:rPr lang="ko-KR" altLang="en-US" dirty="0" err="1"/>
              <a:t>저수준</a:t>
            </a:r>
            <a:r>
              <a:rPr lang="ko-KR" altLang="en-US" dirty="0"/>
              <a:t> </a:t>
            </a:r>
            <a:r>
              <a:rPr lang="ko-KR" altLang="en-US" dirty="0" err="1"/>
              <a:t>텐서플로</a:t>
            </a:r>
            <a:r>
              <a:rPr lang="ko-KR" altLang="en-US" dirty="0"/>
              <a:t> 라이브러리에 대해 손쉽게 고수준 접근이 가능하게 해줌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중급 </a:t>
            </a:r>
            <a:r>
              <a:rPr lang="en-US" altLang="ko-KR" dirty="0" smtClean="0"/>
              <a:t>API</a:t>
            </a:r>
          </a:p>
          <a:p>
            <a:pPr lvl="2"/>
            <a:r>
              <a:rPr lang="ko-KR" altLang="en-US" dirty="0" smtClean="0"/>
              <a:t>하위 </a:t>
            </a:r>
            <a:r>
              <a:rPr lang="ko-KR" altLang="en-US" dirty="0"/>
              <a:t>수준 </a:t>
            </a:r>
            <a:r>
              <a:rPr lang="en-US" altLang="ko-KR" dirty="0" smtClean="0"/>
              <a:t>API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5" name="폭발 1 4"/>
          <p:cNvSpPr/>
          <p:nvPr/>
        </p:nvSpPr>
        <p:spPr>
          <a:xfrm>
            <a:off x="2598058" y="3041891"/>
            <a:ext cx="1320800" cy="933638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8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케라스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케라스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덴서플로</a:t>
            </a:r>
            <a:r>
              <a:rPr lang="ko-KR" altLang="en-US" dirty="0" smtClean="0"/>
              <a:t> 뭐가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Picture 4" descr="https://www.pyimagesearch.com/wp-content/uploads/2018/10/keras_vs_tensorflow_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555" y="2010151"/>
            <a:ext cx="5296016" cy="35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환경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가상환경</a:t>
            </a:r>
            <a:endParaRPr lang="en-US" altLang="ko-KR" dirty="0" smtClean="0"/>
          </a:p>
          <a:p>
            <a:pPr lvl="1"/>
            <a:r>
              <a:rPr lang="en-US" altLang="ko-KR" dirty="0" err="1"/>
              <a:t>a</a:t>
            </a:r>
            <a:r>
              <a:rPr lang="en-US" altLang="ko-KR" dirty="0" err="1" smtClean="0"/>
              <a:t>idnn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</a:t>
            </a:r>
          </a:p>
          <a:p>
            <a:r>
              <a:rPr lang="ko-KR" altLang="en-US" dirty="0" err="1" smtClean="0"/>
              <a:t>커널이름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tfdnn</a:t>
            </a:r>
            <a:endParaRPr lang="en-US" altLang="ko-KR" dirty="0" smtClean="0"/>
          </a:p>
          <a:p>
            <a:r>
              <a:rPr lang="ko-KR" altLang="en-US" dirty="0" smtClean="0"/>
              <a:t>주피터화면이름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tf2.5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커널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/>
            <a:r>
              <a:rPr lang="en-US" altLang="ko-KR" dirty="0" err="1" smtClean="0"/>
              <a:t>ipython</a:t>
            </a:r>
            <a:r>
              <a:rPr lang="en-US" altLang="ko-KR" dirty="0" smtClean="0"/>
              <a:t> kernel install --user --name </a:t>
            </a:r>
            <a:r>
              <a:rPr lang="en-US" altLang="ko-KR" dirty="0" err="1" smtClean="0"/>
              <a:t>tfdnn</a:t>
            </a:r>
            <a:r>
              <a:rPr lang="en-US" altLang="ko-KR" dirty="0" smtClean="0"/>
              <a:t> --display-name tf2.5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커널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ipython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kernelspec</a:t>
            </a:r>
            <a:r>
              <a:rPr lang="en-US" altLang="ko-KR" dirty="0" smtClean="0"/>
              <a:t> 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0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 Ranks, Shapes, and </a:t>
            </a:r>
            <a:r>
              <a:rPr lang="en-US" altLang="ko-KR" dirty="0" smtClean="0"/>
              <a:t>Types(1)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Google Shape;302;p52"/>
          <p:cNvSpPr txBox="1"/>
          <p:nvPr/>
        </p:nvSpPr>
        <p:spPr>
          <a:xfrm>
            <a:off x="2600074" y="5551931"/>
            <a:ext cx="63579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https://www.tensorflow.org/programmers_guide/dims_types</a:t>
            </a:r>
            <a:endParaRPr sz="1800" dirty="0"/>
          </a:p>
        </p:txBody>
      </p:sp>
      <p:pic>
        <p:nvPicPr>
          <p:cNvPr id="6" name="Google Shape;30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923" y="1417101"/>
            <a:ext cx="8193345" cy="45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6" y="1983242"/>
            <a:ext cx="8263775" cy="2609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2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 Ranks, Shapes, and Types(1)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Google Shape;318;p54"/>
          <p:cNvSpPr txBox="1"/>
          <p:nvPr/>
        </p:nvSpPr>
        <p:spPr>
          <a:xfrm>
            <a:off x="2473474" y="5344341"/>
            <a:ext cx="6484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https://www.quora.com/When-should-I-use-tf-float32-vs-tf-float64-in-TensorFlow</a:t>
            </a:r>
            <a:endParaRPr dirty="0"/>
          </a:p>
        </p:txBody>
      </p:sp>
      <p:pic>
        <p:nvPicPr>
          <p:cNvPr id="6" name="Google Shape;31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4793" y="1417098"/>
            <a:ext cx="8285357" cy="45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82" y="1874298"/>
            <a:ext cx="8396146" cy="2931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36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en-US" altLang="ko-KR" dirty="0" smtClean="0"/>
              <a:t> API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API</a:t>
            </a: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www.tensorflow.org/api_docs/python/tf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87" y="2045896"/>
            <a:ext cx="4208385" cy="41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function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8" y="1725584"/>
            <a:ext cx="4881814" cy="40882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12" y="1769974"/>
            <a:ext cx="3937940" cy="40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1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https://www.tensorflow.org/versions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057" y="1743075"/>
            <a:ext cx="3195207" cy="441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14312"/>
            <a:ext cx="46482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폴더와 가상환경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aidnn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7" y="1661319"/>
            <a:ext cx="6961517" cy="32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파이참</a:t>
            </a:r>
            <a:r>
              <a:rPr lang="ko-KR" altLang="en-US" dirty="0" smtClean="0"/>
              <a:t> 프로젝트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 환경에 필요한 패키지 설치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9" y="1761485"/>
            <a:ext cx="5944757" cy="41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 패키지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터미널에서 작업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Conda</a:t>
            </a:r>
            <a:r>
              <a:rPr lang="ko-KR" altLang="en-US" dirty="0" smtClean="0"/>
              <a:t> 작업으로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info –e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en-US" altLang="ko-KR" dirty="0" smtClean="0"/>
              <a:t> list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설치</a:t>
            </a:r>
            <a:r>
              <a:rPr lang="en-US" altLang="ko-KR" dirty="0" smtClean="0"/>
              <a:t>: pandas </a:t>
            </a: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en-US" altLang="ko-KR" dirty="0" err="1" smtClean="0"/>
              <a:t>tensorflow</a:t>
            </a:r>
            <a:endParaRPr lang="en-US" altLang="ko-KR" dirty="0" smtClean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install pandas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en-US" altLang="ko-KR" dirty="0" err="1" smtClean="0"/>
              <a:t>tensorflow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충돌로 설치가 안 될 수 있음</a:t>
            </a:r>
            <a:endParaRPr lang="en-US" altLang="ko-KR" dirty="0" smtClean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install pandas </a:t>
            </a: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en-US" altLang="ko-KR" dirty="0" err="1" smtClean="0"/>
              <a:t>seaborn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conda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</a:t>
            </a:r>
          </a:p>
          <a:p>
            <a:pPr lvl="1"/>
            <a:r>
              <a:rPr lang="en-US" altLang="ko-KR" dirty="0" err="1" smtClean="0"/>
              <a:t>conda</a:t>
            </a:r>
            <a:r>
              <a:rPr lang="ko-KR" altLang="en-US" dirty="0" smtClean="0"/>
              <a:t> </a:t>
            </a:r>
            <a:r>
              <a:rPr lang="en-US" altLang="ko-KR" dirty="0"/>
              <a:t>install </a:t>
            </a:r>
            <a:r>
              <a:rPr lang="en-US" altLang="ko-KR" dirty="0" err="1" smtClean="0"/>
              <a:t>tensorflow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 문제로 설치가 안 된다면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/>
              <a:t>p</a:t>
            </a:r>
            <a:r>
              <a:rPr lang="en-US" altLang="ko-KR" dirty="0" smtClean="0"/>
              <a:t>ip install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로 설치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7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ipython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점검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1450" y="1607090"/>
            <a:ext cx="885825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(</a:t>
            </a:r>
            <a:r>
              <a:rPr lang="ko-KR" altLang="en-US" sz="1400" dirty="0" err="1"/>
              <a:t>mydnn</a:t>
            </a:r>
            <a:r>
              <a:rPr lang="ko-KR" altLang="en-US" sz="1400" dirty="0"/>
              <a:t>) C:\[Kang]\OneDrive - 동양미래대학\[20~21 이공계 사업]\[이공계 전문기술연수 코드]&gt;</a:t>
            </a:r>
            <a:r>
              <a:rPr lang="ko-KR" altLang="en-US" sz="1400" dirty="0" err="1">
                <a:solidFill>
                  <a:srgbClr val="FF0000"/>
                </a:solidFill>
              </a:rPr>
              <a:t>ipython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 err="1"/>
              <a:t>Python</a:t>
            </a:r>
            <a:r>
              <a:rPr lang="ko-KR" altLang="en-US" sz="1400" dirty="0"/>
              <a:t> 3.9.5 (</a:t>
            </a:r>
            <a:r>
              <a:rPr lang="ko-KR" altLang="en-US" sz="1400" dirty="0" err="1"/>
              <a:t>default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May</a:t>
            </a:r>
            <a:r>
              <a:rPr lang="ko-KR" altLang="en-US" sz="1400" dirty="0"/>
              <a:t> 18 2021, 14:42:02) [MSC v.1916 64 </a:t>
            </a:r>
            <a:r>
              <a:rPr lang="ko-KR" altLang="en-US" sz="1400" dirty="0" err="1"/>
              <a:t>bit</a:t>
            </a:r>
            <a:r>
              <a:rPr lang="ko-KR" altLang="en-US" sz="1400" dirty="0"/>
              <a:t> (AMD64)]</a:t>
            </a:r>
          </a:p>
          <a:p>
            <a:r>
              <a:rPr lang="ko-KR" altLang="en-US" sz="1400" dirty="0" err="1"/>
              <a:t>Type</a:t>
            </a:r>
            <a:r>
              <a:rPr lang="ko-KR" altLang="en-US" sz="1400" dirty="0"/>
              <a:t> '</a:t>
            </a:r>
            <a:r>
              <a:rPr lang="ko-KR" altLang="en-US" sz="1400" dirty="0" err="1"/>
              <a:t>copyright</a:t>
            </a:r>
            <a:r>
              <a:rPr lang="ko-KR" altLang="en-US" sz="1400" dirty="0"/>
              <a:t>', '</a:t>
            </a:r>
            <a:r>
              <a:rPr lang="ko-KR" altLang="en-US" sz="1400" dirty="0" err="1"/>
              <a:t>credits</a:t>
            </a:r>
            <a:r>
              <a:rPr lang="ko-KR" altLang="en-US" sz="1400" dirty="0"/>
              <a:t>' </a:t>
            </a:r>
            <a:r>
              <a:rPr lang="ko-KR" altLang="en-US" sz="1400" dirty="0" err="1"/>
              <a:t>or</a:t>
            </a:r>
            <a:r>
              <a:rPr lang="ko-KR" altLang="en-US" sz="1400" dirty="0"/>
              <a:t> '</a:t>
            </a:r>
            <a:r>
              <a:rPr lang="ko-KR" altLang="en-US" sz="1400" dirty="0" err="1"/>
              <a:t>license</a:t>
            </a:r>
            <a:r>
              <a:rPr lang="ko-KR" altLang="en-US" sz="1400" dirty="0"/>
              <a:t>'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more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information</a:t>
            </a:r>
            <a:endParaRPr lang="ko-KR" altLang="en-US" sz="1400" dirty="0"/>
          </a:p>
          <a:p>
            <a:r>
              <a:rPr lang="ko-KR" altLang="en-US" sz="1400" dirty="0" err="1"/>
              <a:t>IPython</a:t>
            </a:r>
            <a:r>
              <a:rPr lang="ko-KR" altLang="en-US" sz="1400" dirty="0"/>
              <a:t> 7.22.0 -- </a:t>
            </a:r>
            <a:r>
              <a:rPr lang="ko-KR" altLang="en-US" sz="1400" dirty="0" err="1"/>
              <a:t>An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enhanced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Interactive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Python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Type</a:t>
            </a:r>
            <a:r>
              <a:rPr lang="ko-KR" altLang="en-US" sz="1400" dirty="0"/>
              <a:t> '?'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help</a:t>
            </a:r>
            <a:r>
              <a:rPr lang="ko-KR" altLang="en-US" sz="1400" dirty="0"/>
              <a:t>.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</a:t>
            </a:r>
            <a:r>
              <a:rPr lang="ko-KR" altLang="en-US" sz="1400" dirty="0"/>
              <a:t> [1]: </a:t>
            </a:r>
            <a:r>
              <a:rPr lang="ko-KR" altLang="en-US" sz="1400" dirty="0" err="1">
                <a:solidFill>
                  <a:srgbClr val="0000FF"/>
                </a:solidFill>
              </a:rPr>
              <a:t>import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tensorflow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as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tf</a:t>
            </a:r>
            <a:endParaRPr lang="ko-KR" altLang="en-US" sz="1400" dirty="0">
              <a:solidFill>
                <a:srgbClr val="0000FF"/>
              </a:solidFill>
            </a:endParaRPr>
          </a:p>
          <a:p>
            <a:r>
              <a:rPr lang="ko-KR" altLang="en-US" sz="1400" dirty="0"/>
              <a:t>2021-07-13 06:59:03.283213: </a:t>
            </a:r>
            <a:r>
              <a:rPr lang="ko-KR" altLang="en-US" sz="1400" dirty="0" err="1"/>
              <a:t>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tensorflow</a:t>
            </a:r>
            <a:r>
              <a:rPr lang="ko-KR" altLang="en-US" sz="1400" dirty="0"/>
              <a:t>/</a:t>
            </a:r>
            <a:r>
              <a:rPr lang="ko-KR" altLang="en-US" sz="1400" dirty="0" err="1"/>
              <a:t>stream_executor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platform</a:t>
            </a:r>
            <a:r>
              <a:rPr lang="ko-KR" altLang="en-US" sz="1400" dirty="0"/>
              <a:t>/</a:t>
            </a:r>
            <a:r>
              <a:rPr lang="ko-KR" altLang="en-US" sz="1400" dirty="0" err="1"/>
              <a:t>default</a:t>
            </a:r>
            <a:r>
              <a:rPr lang="ko-KR" altLang="en-US" sz="1400" dirty="0"/>
              <a:t>/dso_loader.cc:64] </a:t>
            </a:r>
            <a:r>
              <a:rPr lang="ko-KR" altLang="en-US" sz="1400" dirty="0" err="1"/>
              <a:t>Could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load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dynamic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library</a:t>
            </a:r>
            <a:r>
              <a:rPr lang="ko-KR" altLang="en-US" sz="1400" dirty="0"/>
              <a:t> 'cudart64_110.dll'; </a:t>
            </a:r>
            <a:r>
              <a:rPr lang="ko-KR" altLang="en-US" sz="1400" dirty="0" err="1"/>
              <a:t>dlerror</a:t>
            </a:r>
            <a:r>
              <a:rPr lang="ko-KR" altLang="en-US" sz="1400" dirty="0"/>
              <a:t>: cudart64_110.dll</a:t>
            </a:r>
          </a:p>
          <a:p>
            <a:r>
              <a:rPr lang="ko-KR" altLang="en-US" sz="1400" dirty="0" err="1"/>
              <a:t>not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found</a:t>
            </a:r>
            <a:endParaRPr lang="ko-KR" altLang="en-US" sz="1400" dirty="0"/>
          </a:p>
          <a:p>
            <a:r>
              <a:rPr lang="ko-KR" altLang="en-US" sz="1400" dirty="0"/>
              <a:t>2021-07-13 06:59:03.283365: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tensorflow</a:t>
            </a:r>
            <a:r>
              <a:rPr lang="ko-KR" altLang="en-US" sz="1400" dirty="0"/>
              <a:t>/</a:t>
            </a:r>
            <a:r>
              <a:rPr lang="ko-KR" altLang="en-US" sz="1400" dirty="0" err="1"/>
              <a:t>stream_executor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cuda</a:t>
            </a:r>
            <a:r>
              <a:rPr lang="ko-KR" altLang="en-US" sz="1400" dirty="0"/>
              <a:t>/cudart_stub.cc:29] </a:t>
            </a:r>
            <a:r>
              <a:rPr lang="ko-KR" altLang="en-US" sz="1400" dirty="0" err="1"/>
              <a:t>Ignore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above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cudart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dlerror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you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have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 GPU </a:t>
            </a:r>
            <a:r>
              <a:rPr lang="ko-KR" altLang="en-US" sz="1400" dirty="0" err="1"/>
              <a:t>set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your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machine</a:t>
            </a:r>
            <a:r>
              <a:rPr lang="ko-KR" altLang="en-US" sz="1400" dirty="0"/>
              <a:t>.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</a:t>
            </a:r>
            <a:r>
              <a:rPr lang="ko-KR" altLang="en-US" sz="1400" dirty="0"/>
              <a:t> [2]: </a:t>
            </a:r>
            <a:r>
              <a:rPr lang="ko-KR" altLang="en-US" sz="1400" dirty="0" err="1">
                <a:solidFill>
                  <a:srgbClr val="0000FF"/>
                </a:solidFill>
              </a:rPr>
              <a:t>tf</a:t>
            </a:r>
            <a:r>
              <a:rPr lang="ko-KR" altLang="en-US" sz="1400" dirty="0">
                <a:solidFill>
                  <a:srgbClr val="0000FF"/>
                </a:solidFill>
              </a:rPr>
              <a:t>.__</a:t>
            </a:r>
            <a:r>
              <a:rPr lang="ko-KR" altLang="en-US" sz="1400" dirty="0" err="1">
                <a:solidFill>
                  <a:srgbClr val="0000FF"/>
                </a:solidFill>
              </a:rPr>
              <a:t>version</a:t>
            </a:r>
            <a:r>
              <a:rPr lang="ko-KR" altLang="en-US" sz="1400" dirty="0">
                <a:solidFill>
                  <a:srgbClr val="0000FF"/>
                </a:solidFill>
              </a:rPr>
              <a:t>__</a:t>
            </a:r>
          </a:p>
          <a:p>
            <a:r>
              <a:rPr lang="ko-KR" altLang="en-US" sz="1400" dirty="0" err="1"/>
              <a:t>Out</a:t>
            </a:r>
            <a:r>
              <a:rPr lang="ko-KR" altLang="en-US" sz="1400" dirty="0"/>
              <a:t>[2]: '2.5.0'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</a:t>
            </a:r>
            <a:r>
              <a:rPr lang="ko-KR" altLang="en-US" sz="1400" dirty="0"/>
              <a:t> [3]: </a:t>
            </a:r>
            <a:r>
              <a:rPr lang="ko-KR" altLang="en-US" sz="1400" dirty="0" err="1">
                <a:solidFill>
                  <a:srgbClr val="0000FF"/>
                </a:solidFill>
              </a:rPr>
              <a:t>import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sklearn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as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sk</a:t>
            </a:r>
            <a:endParaRPr lang="ko-KR" altLang="en-US" sz="1400" dirty="0">
              <a:solidFill>
                <a:srgbClr val="0000FF"/>
              </a:solidFill>
            </a:endParaRPr>
          </a:p>
          <a:p>
            <a:endParaRPr lang="ko-KR" altLang="en-US" sz="1400" dirty="0"/>
          </a:p>
          <a:p>
            <a:r>
              <a:rPr lang="ko-KR" altLang="en-US" sz="1400" dirty="0" err="1"/>
              <a:t>In</a:t>
            </a:r>
            <a:r>
              <a:rPr lang="ko-KR" altLang="en-US" sz="1400" dirty="0"/>
              <a:t> [4]: </a:t>
            </a:r>
            <a:r>
              <a:rPr lang="ko-KR" altLang="en-US" sz="1400" dirty="0" err="1">
                <a:solidFill>
                  <a:srgbClr val="0000FF"/>
                </a:solidFill>
              </a:rPr>
              <a:t>sk</a:t>
            </a:r>
            <a:r>
              <a:rPr lang="ko-KR" altLang="en-US" sz="1400" dirty="0">
                <a:solidFill>
                  <a:srgbClr val="0000FF"/>
                </a:solidFill>
              </a:rPr>
              <a:t>.__</a:t>
            </a:r>
            <a:r>
              <a:rPr lang="ko-KR" altLang="en-US" sz="1400" dirty="0" err="1">
                <a:solidFill>
                  <a:srgbClr val="0000FF"/>
                </a:solidFill>
              </a:rPr>
              <a:t>version</a:t>
            </a:r>
            <a:r>
              <a:rPr lang="ko-KR" altLang="en-US" sz="1400" dirty="0">
                <a:solidFill>
                  <a:srgbClr val="0000FF"/>
                </a:solidFill>
              </a:rPr>
              <a:t>__</a:t>
            </a:r>
          </a:p>
          <a:p>
            <a:r>
              <a:rPr lang="ko-KR" altLang="en-US" sz="1400" dirty="0" err="1"/>
              <a:t>Out</a:t>
            </a:r>
            <a:r>
              <a:rPr lang="ko-KR" altLang="en-US" sz="1400" dirty="0"/>
              <a:t>[4]: '0.24.2'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In</a:t>
            </a:r>
            <a:r>
              <a:rPr lang="ko-KR" altLang="en-US" sz="1400" dirty="0"/>
              <a:t> [5]: </a:t>
            </a:r>
          </a:p>
        </p:txBody>
      </p:sp>
    </p:spTree>
    <p:extLst>
      <p:ext uri="{BB962C8B-B14F-4D97-AF65-F5344CB8AC3E}">
        <p14:creationId xmlns:p14="http://schemas.microsoft.com/office/powerpoint/2010/main" val="42823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01422" y="2350246"/>
            <a:ext cx="573475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주피터 커널과</a:t>
            </a:r>
            <a:endParaRPr lang="en-US" altLang="ko-KR" sz="54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가상환경과</a:t>
            </a:r>
            <a:r>
              <a:rPr lang="ko-KR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연결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7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커널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ipykernel</a:t>
            </a:r>
            <a:endParaRPr lang="ko-KR" altLang="en-US" dirty="0"/>
          </a:p>
          <a:p>
            <a:pPr lvl="1"/>
            <a:r>
              <a:rPr lang="en-US" altLang="ko-KR" dirty="0" err="1" smtClean="0"/>
              <a:t>Ipython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lvl="1"/>
            <a:r>
              <a:rPr lang="en-US" altLang="ko-KR" dirty="0"/>
              <a:t>A ‘kernel’ is a </a:t>
            </a:r>
            <a:r>
              <a:rPr lang="en-US" altLang="ko-KR" dirty="0" smtClean="0"/>
              <a:t>program</a:t>
            </a:r>
          </a:p>
          <a:p>
            <a:pPr lvl="2"/>
            <a:r>
              <a:rPr lang="en-US" altLang="ko-KR" dirty="0" smtClean="0"/>
              <a:t>that </a:t>
            </a:r>
            <a:r>
              <a:rPr lang="en-US" altLang="ko-KR" dirty="0"/>
              <a:t>runs and introspects the user’s code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IPython</a:t>
            </a:r>
            <a:r>
              <a:rPr lang="en-US" altLang="ko-KR" dirty="0" smtClean="0"/>
              <a:t> </a:t>
            </a:r>
            <a:r>
              <a:rPr lang="en-US" altLang="ko-KR" dirty="0"/>
              <a:t>includes a kernel for Python code, and people have written kernels for several other languages.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1026" name="Picture 2" descr="http://www.pybloggers.com/wp-content/uploads/2016/06/ibm.box_.comsharedstaticgg4ypirih0zq0ytdk0d7wnak1itg1b8d-a0a95f2181a11159e7327cca4e03739318b57ec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22" y="2791994"/>
            <a:ext cx="60293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3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26812</TotalTime>
  <Words>1403</Words>
  <Application>Microsoft Office PowerPoint</Application>
  <PresentationFormat>화면 슬라이드 쇼(4:3)</PresentationFormat>
  <Paragraphs>290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개발 환경 설정</vt:lpstr>
      <vt:lpstr>폴더와 가상환경 지정</vt:lpstr>
      <vt:lpstr>파이참 프로젝트 생성</vt:lpstr>
      <vt:lpstr>필요 패키지 설치</vt:lpstr>
      <vt:lpstr>ipython 실행 점검</vt:lpstr>
      <vt:lpstr>PowerPoint 프레젠테이션</vt:lpstr>
      <vt:lpstr>주피터 커널</vt:lpstr>
      <vt:lpstr>다중 주피터 커널 만들기</vt:lpstr>
      <vt:lpstr>주피터 커널 생성</vt:lpstr>
      <vt:lpstr>커널 삭제</vt:lpstr>
      <vt:lpstr>커널 삭제 예</vt:lpstr>
      <vt:lpstr>커널 생성</vt:lpstr>
      <vt:lpstr>생성된 커널이름 확인</vt:lpstr>
      <vt:lpstr>우리 환경 설정</vt:lpstr>
      <vt:lpstr>tf 코딩</vt:lpstr>
      <vt:lpstr>가상환경 삭제</vt:lpstr>
      <vt:lpstr>PowerPoint 프레젠테이션</vt:lpstr>
      <vt:lpstr>텐서플로(TensorFlow) 개요 </vt:lpstr>
      <vt:lpstr>텐서플로 홈페이지</vt:lpstr>
      <vt:lpstr>텐서보드(TensorBoard)</vt:lpstr>
      <vt:lpstr>텐서 개요</vt:lpstr>
      <vt:lpstr>텐서의 사례</vt:lpstr>
      <vt:lpstr>TensorFlow 계산 과정</vt:lpstr>
      <vt:lpstr>데이터 흐름 그래프(dataflow graph)(1)</vt:lpstr>
      <vt:lpstr>데이터 흐름 그래프(dataflow graph)(2)</vt:lpstr>
      <vt:lpstr>TensorFlow API 탐색</vt:lpstr>
      <vt:lpstr>텐서플로 vs 케라스 </vt:lpstr>
      <vt:lpstr>Tensor Ranks, Shapes, and Types(1)</vt:lpstr>
      <vt:lpstr>Tensor Ranks, Shapes, and Types(1)</vt:lpstr>
      <vt:lpstr>텐서플로 API</vt:lpstr>
      <vt:lpstr>텐서플로 class와 function </vt:lpstr>
      <vt:lpstr>버전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578</cp:revision>
  <dcterms:created xsi:type="dcterms:W3CDTF">2013-05-23T04:26:30Z</dcterms:created>
  <dcterms:modified xsi:type="dcterms:W3CDTF">2021-07-13T04:50:06Z</dcterms:modified>
</cp:coreProperties>
</file>